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56" r:id="rId2"/>
    <p:sldId id="271" r:id="rId3"/>
    <p:sldId id="258" r:id="rId4"/>
    <p:sldId id="257" r:id="rId5"/>
    <p:sldId id="259" r:id="rId6"/>
    <p:sldId id="260" r:id="rId7"/>
    <p:sldId id="273" r:id="rId8"/>
    <p:sldId id="261" r:id="rId9"/>
    <p:sldId id="274" r:id="rId10"/>
    <p:sldId id="264" r:id="rId1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A1CEC11F-503C-4855-878E-E68301EF7609}" type="datetimeFigureOut">
              <a:rPr lang="en-US" smtClean="0"/>
              <a:t>4/9/2012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9E8CFAC-89AE-4A10-9EAB-114614993457}" type="slidenum">
              <a:rPr lang="en-US" smtClean="0"/>
              <a:t>‹#›</a:t>
            </a:fld>
            <a:endParaRPr lang="en-US"/>
          </a:p>
        </p:txBody>
      </p:sp>
    </p:spTree>
    <p:extLst>
      <p:ext uri="{BB962C8B-B14F-4D97-AF65-F5344CB8AC3E}">
        <p14:creationId xmlns:p14="http://schemas.microsoft.com/office/powerpoint/2010/main" val="341187036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BAD71EC-E879-46E1-B9A5-9990D1F6AC18}" type="datetimeFigureOut">
              <a:rPr lang="en-US"/>
              <a:pPr>
                <a:defRPr/>
              </a:pPr>
              <a:t>4/9/2012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9F436D-F41B-4518-A052-AB92E8C8C02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7EED7C3-6FB9-403D-9349-B931CA64FC92}" type="datetimeFigureOut">
              <a:rPr lang="en-US"/>
              <a:pPr>
                <a:defRPr/>
              </a:pPr>
              <a:t>4/9/2012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6163FB-9DB2-4656-8559-77E99BBB810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224BB65-7185-42FD-B455-8F7008D909F9}" type="datetimeFigureOut">
              <a:rPr lang="en-US"/>
              <a:pPr>
                <a:defRPr/>
              </a:pPr>
              <a:t>4/9/2012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BB1209-D9E5-4E55-BAC8-7DF1D7E5DA9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4EC683D-950E-46CA-9FBC-9E4652FDFD02}" type="datetimeFigureOut">
              <a:rPr lang="en-US"/>
              <a:pPr>
                <a:defRPr/>
              </a:pPr>
              <a:t>4/9/2012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8E31A0-015D-4901-BE4E-F92CF1422D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E5F0331-DBB1-48C5-B57D-D03C2021CD40}" type="datetimeFigureOut">
              <a:rPr lang="en-US"/>
              <a:pPr>
                <a:defRPr/>
              </a:pPr>
              <a:t>4/9/2012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1A40CC-477C-42E0-BA3B-FDF8CA0F5FE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566D0A2-9C00-41C6-97B8-F905B19CF7B1}" type="datetimeFigureOut">
              <a:rPr lang="en-US"/>
              <a:pPr>
                <a:defRPr/>
              </a:pPr>
              <a:t>4/9/2012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7DEEAE-143A-4B5B-A1A0-24A98515137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F0214D3-6FC0-4F5B-8254-778036B4D03B}" type="datetimeFigureOut">
              <a:rPr lang="en-US"/>
              <a:pPr>
                <a:defRPr/>
              </a:pPr>
              <a:t>4/9/2012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0045AD6-2D6C-4CF0-AF32-CA078633825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47AC7F2-5B10-402F-ADEA-AA1763C89D66}" type="datetimeFigureOut">
              <a:rPr lang="en-US"/>
              <a:pPr>
                <a:defRPr/>
              </a:pPr>
              <a:t>4/9/2012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EA0E5A-4714-4F18-A07C-D6566D8C016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A66D4E0-BA97-49EF-98E8-22C91DDD279F}" type="datetimeFigureOut">
              <a:rPr lang="en-US"/>
              <a:pPr>
                <a:defRPr/>
              </a:pPr>
              <a:t>4/9/2012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C46969C-6336-4785-AED6-63015D846D2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1B81E5-4E73-4CA2-9153-D68156B4917E}" type="datetimeFigureOut">
              <a:rPr lang="en-US"/>
              <a:pPr>
                <a:defRPr/>
              </a:pPr>
              <a:t>4/9/2012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39D8BD3-7B1E-4A19-98FF-FE73EB36204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80E2A2B-F6C4-4606-A4CF-D5EFF05CF6D6}" type="datetimeFigureOut">
              <a:rPr lang="en-US"/>
              <a:pPr>
                <a:defRPr/>
              </a:pPr>
              <a:t>4/9/2012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C83E23E-621D-4F4B-9E72-8F75F9F1C3A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15B9DD7-F29F-4E48-885C-8F2476DB48BD}" type="datetimeFigureOut">
              <a:rPr lang="en-US"/>
              <a:pPr>
                <a:defRPr/>
              </a:pPr>
              <a:t>4/9/2012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2492AA3-63AD-4DF4-893E-E71D571A521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590800"/>
            <a:ext cx="8382000" cy="646113"/>
          </a:xfrm>
          <a:prstGeom prst="rect">
            <a:avLst/>
          </a:prstGeom>
          <a:noFill/>
        </p:spPr>
        <p:txBody>
          <a:bodyPr>
            <a:spAutoFit/>
          </a:bodyPr>
          <a:lstStyle/>
          <a:p>
            <a:pPr algn="ctr" fontAlgn="auto">
              <a:spcBef>
                <a:spcPts val="0"/>
              </a:spcBef>
              <a:spcAft>
                <a:spcPts val="0"/>
              </a:spcAft>
              <a:defRPr/>
            </a:pPr>
            <a:r>
              <a:rPr lang="en-US" sz="3600" dirty="0">
                <a:solidFill>
                  <a:schemeClr val="tx2">
                    <a:lumMod val="75000"/>
                  </a:schemeClr>
                </a:solidFill>
                <a:latin typeface="+mn-lt"/>
              </a:rPr>
              <a:t>CHAPTER </a:t>
            </a:r>
            <a:r>
              <a:rPr lang="en-US" sz="3600" dirty="0" smtClean="0">
                <a:solidFill>
                  <a:schemeClr val="tx2">
                    <a:lumMod val="75000"/>
                  </a:schemeClr>
                </a:solidFill>
                <a:latin typeface="+mn-lt"/>
              </a:rPr>
              <a:t>6- </a:t>
            </a:r>
            <a:r>
              <a:rPr lang="en-US" sz="3600" dirty="0">
                <a:solidFill>
                  <a:schemeClr val="tx2">
                    <a:lumMod val="75000"/>
                  </a:schemeClr>
                </a:solidFill>
                <a:latin typeface="+mn-lt"/>
              </a:rPr>
              <a:t>DESIGNING EXPERIMENTS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159000"/>
            <a:ext cx="9067800" cy="1554163"/>
          </a:xfrm>
          <a:prstGeom prst="rect">
            <a:avLst/>
          </a:prstGeom>
          <a:noFill/>
        </p:spPr>
        <p:txBody>
          <a:bodyPr>
            <a:spAutoFit/>
          </a:bodyPr>
          <a:lstStyle/>
          <a:p>
            <a:pPr algn="ctr"/>
            <a:r>
              <a:rPr lang="en-US" sz="3200" b="1">
                <a:solidFill>
                  <a:srgbClr val="17375E"/>
                </a:solidFill>
                <a:latin typeface="Calibri" pitchFamily="34" charset="0"/>
              </a:rPr>
              <a:t>Designing Experiments!</a:t>
            </a:r>
          </a:p>
          <a:p>
            <a:pPr algn="ctr"/>
            <a:endParaRPr lang="en-US" sz="3200">
              <a:solidFill>
                <a:srgbClr val="17375E"/>
              </a:solidFill>
              <a:latin typeface="Calibri" pitchFamily="34" charset="0"/>
            </a:endParaRPr>
          </a:p>
          <a:p>
            <a:pPr algn="ctr"/>
            <a:r>
              <a:rPr lang="en-US" sz="3200">
                <a:solidFill>
                  <a:srgbClr val="17375E"/>
                </a:solidFill>
                <a:latin typeface="Calibri" pitchFamily="34" charset="0"/>
              </a:rPr>
              <a:t>*drawing randomized comparative experiments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6.1</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646113"/>
          </a:xfrm>
          <a:prstGeom prst="rect">
            <a:avLst/>
          </a:prstGeom>
          <a:noFill/>
        </p:spPr>
        <p:txBody>
          <a:bodyPr>
            <a:spAutoFit/>
          </a:bodyPr>
          <a:lstStyle/>
          <a:p>
            <a:pPr fontAlgn="auto">
              <a:spcBef>
                <a:spcPts val="0"/>
              </a:spcBef>
              <a:spcAft>
                <a:spcPts val="0"/>
              </a:spcAft>
              <a:defRPr/>
            </a:pPr>
            <a:r>
              <a:rPr lang="en-US" sz="3600" b="1" dirty="0">
                <a:solidFill>
                  <a:schemeClr val="tx2">
                    <a:lumMod val="75000"/>
                  </a:schemeClr>
                </a:solidFill>
                <a:latin typeface="+mn-lt"/>
              </a:rPr>
              <a:t>Experiment vs. Observational Study (again!)</a:t>
            </a:r>
          </a:p>
        </p:txBody>
      </p:sp>
      <p:sp>
        <p:nvSpPr>
          <p:cNvPr id="5" name="TextBox 4"/>
          <p:cNvSpPr txBox="1"/>
          <p:nvPr/>
        </p:nvSpPr>
        <p:spPr>
          <a:xfrm>
            <a:off x="381000" y="457200"/>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Experiment = treatment applied to all subjects</a:t>
            </a:r>
          </a:p>
        </p:txBody>
      </p:sp>
      <p:sp>
        <p:nvSpPr>
          <p:cNvPr id="6" name="TextBox 5"/>
          <p:cNvSpPr txBox="1"/>
          <p:nvPr/>
        </p:nvSpPr>
        <p:spPr>
          <a:xfrm>
            <a:off x="381000" y="1752600"/>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Obs. Study = no treatment imposed, just observe subjects and record data</a:t>
            </a:r>
          </a:p>
        </p:txBody>
      </p:sp>
      <p:sp>
        <p:nvSpPr>
          <p:cNvPr id="7" name="TextBox 6"/>
          <p:cNvSpPr txBox="1"/>
          <p:nvPr/>
        </p:nvSpPr>
        <p:spPr>
          <a:xfrm>
            <a:off x="0" y="3067050"/>
            <a:ext cx="8382000" cy="646113"/>
          </a:xfrm>
          <a:prstGeom prst="rect">
            <a:avLst/>
          </a:prstGeom>
          <a:noFill/>
        </p:spPr>
        <p:txBody>
          <a:bodyPr>
            <a:spAutoFit/>
          </a:bodyPr>
          <a:lstStyle/>
          <a:p>
            <a:pPr fontAlgn="auto">
              <a:spcBef>
                <a:spcPts val="0"/>
              </a:spcBef>
              <a:spcAft>
                <a:spcPts val="0"/>
              </a:spcAft>
              <a:defRPr/>
            </a:pPr>
            <a:r>
              <a:rPr lang="en-US" sz="3600" b="1" dirty="0">
                <a:solidFill>
                  <a:schemeClr val="tx2">
                    <a:lumMod val="75000"/>
                  </a:schemeClr>
                </a:solidFill>
                <a:latin typeface="+mn-lt"/>
              </a:rPr>
              <a:t>Explanatory Variable-</a:t>
            </a:r>
          </a:p>
        </p:txBody>
      </p:sp>
      <p:sp>
        <p:nvSpPr>
          <p:cNvPr id="8" name="TextBox 7"/>
          <p:cNvSpPr txBox="1"/>
          <p:nvPr/>
        </p:nvSpPr>
        <p:spPr>
          <a:xfrm>
            <a:off x="381000" y="3600450"/>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A variable that we think explains or causes changes in the response variable</a:t>
            </a:r>
          </a:p>
        </p:txBody>
      </p:sp>
      <p:sp>
        <p:nvSpPr>
          <p:cNvPr id="9" name="TextBox 8"/>
          <p:cNvSpPr txBox="1"/>
          <p:nvPr/>
        </p:nvSpPr>
        <p:spPr>
          <a:xfrm>
            <a:off x="0" y="4876800"/>
            <a:ext cx="9067800" cy="646113"/>
          </a:xfrm>
          <a:prstGeom prst="rect">
            <a:avLst/>
          </a:prstGeom>
          <a:noFill/>
        </p:spPr>
        <p:txBody>
          <a:bodyPr>
            <a:spAutoFit/>
          </a:bodyPr>
          <a:lstStyle/>
          <a:p>
            <a:pPr fontAlgn="auto">
              <a:spcBef>
                <a:spcPts val="0"/>
              </a:spcBef>
              <a:spcAft>
                <a:spcPts val="0"/>
              </a:spcAft>
              <a:defRPr/>
            </a:pPr>
            <a:r>
              <a:rPr lang="en-US" sz="3600" b="1" dirty="0">
                <a:solidFill>
                  <a:schemeClr val="tx2">
                    <a:lumMod val="75000"/>
                  </a:schemeClr>
                </a:solidFill>
                <a:latin typeface="+mn-lt"/>
              </a:rPr>
              <a:t>Response Variable-</a:t>
            </a:r>
          </a:p>
        </p:txBody>
      </p:sp>
      <p:sp>
        <p:nvSpPr>
          <p:cNvPr id="10" name="TextBox 9"/>
          <p:cNvSpPr txBox="1"/>
          <p:nvPr/>
        </p:nvSpPr>
        <p:spPr>
          <a:xfrm>
            <a:off x="304800" y="5410200"/>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A variable that measures an outcome or result of a study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linds(horizontal)">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linds(horizontal)">
                                      <p:cBhvr>
                                        <p:cTn id="28" dur="500"/>
                                        <p:tgtEl>
                                          <p:spTgt spid="9"/>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linds(horizontal)">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929" y="1752600"/>
            <a:ext cx="8382000" cy="646112"/>
          </a:xfrm>
          <a:prstGeom prst="rect">
            <a:avLst/>
          </a:prstGeom>
          <a:noFill/>
        </p:spPr>
        <p:txBody>
          <a:bodyPr>
            <a:spAutoFit/>
          </a:bodyPr>
          <a:lstStyle/>
          <a:p>
            <a:pPr fontAlgn="auto">
              <a:spcBef>
                <a:spcPts val="0"/>
              </a:spcBef>
              <a:spcAft>
                <a:spcPts val="0"/>
              </a:spcAft>
              <a:defRPr/>
            </a:pPr>
            <a:r>
              <a:rPr lang="en-US" sz="3600" b="1" dirty="0" smtClean="0">
                <a:solidFill>
                  <a:schemeClr val="tx2">
                    <a:lumMod val="75000"/>
                  </a:schemeClr>
                </a:solidFill>
                <a:latin typeface="+mn-lt"/>
              </a:rPr>
              <a:t>Subjects-</a:t>
            </a:r>
            <a:r>
              <a:rPr lang="en-US" sz="3600" dirty="0" smtClean="0">
                <a:solidFill>
                  <a:schemeClr val="tx2">
                    <a:lumMod val="75000"/>
                  </a:schemeClr>
                </a:solidFill>
                <a:latin typeface="+mn-lt"/>
              </a:rPr>
              <a:t> people in an experiment</a:t>
            </a:r>
            <a:endParaRPr lang="en-US" sz="3600" dirty="0">
              <a:solidFill>
                <a:schemeClr val="tx2">
                  <a:lumMod val="75000"/>
                </a:schemeClr>
              </a:solidFill>
              <a:latin typeface="+mn-lt"/>
            </a:endParaRPr>
          </a:p>
        </p:txBody>
      </p:sp>
      <p:sp>
        <p:nvSpPr>
          <p:cNvPr id="9" name="TextBox 8"/>
          <p:cNvSpPr txBox="1"/>
          <p:nvPr/>
        </p:nvSpPr>
        <p:spPr>
          <a:xfrm>
            <a:off x="17929" y="152400"/>
            <a:ext cx="8763000" cy="1200329"/>
          </a:xfrm>
          <a:prstGeom prst="rect">
            <a:avLst/>
          </a:prstGeom>
          <a:noFill/>
        </p:spPr>
        <p:txBody>
          <a:bodyPr>
            <a:spAutoFit/>
          </a:bodyPr>
          <a:lstStyle/>
          <a:p>
            <a:pPr fontAlgn="auto">
              <a:spcBef>
                <a:spcPts val="0"/>
              </a:spcBef>
              <a:spcAft>
                <a:spcPts val="0"/>
              </a:spcAft>
              <a:defRPr/>
            </a:pPr>
            <a:r>
              <a:rPr lang="en-US" sz="3600" b="1" dirty="0" smtClean="0">
                <a:solidFill>
                  <a:schemeClr val="tx2">
                    <a:lumMod val="75000"/>
                  </a:schemeClr>
                </a:solidFill>
                <a:latin typeface="+mn-lt"/>
              </a:rPr>
              <a:t>Individuals- </a:t>
            </a:r>
            <a:r>
              <a:rPr lang="en-US" sz="3600" dirty="0" smtClean="0">
                <a:solidFill>
                  <a:schemeClr val="tx2">
                    <a:lumMod val="75000"/>
                  </a:schemeClr>
                </a:solidFill>
                <a:latin typeface="+mn-lt"/>
              </a:rPr>
              <a:t>the things that experiment is being performed on (cars, plants, etc.)</a:t>
            </a:r>
            <a:endParaRPr lang="en-US" sz="3600" dirty="0">
              <a:solidFill>
                <a:schemeClr val="tx2">
                  <a:lumMod val="75000"/>
                </a:schemeClr>
              </a:solidFill>
              <a:latin typeface="+mn-lt"/>
            </a:endParaRPr>
          </a:p>
        </p:txBody>
      </p:sp>
      <p:sp>
        <p:nvSpPr>
          <p:cNvPr id="10" name="TextBox 9"/>
          <p:cNvSpPr txBox="1"/>
          <p:nvPr/>
        </p:nvSpPr>
        <p:spPr>
          <a:xfrm>
            <a:off x="0" y="2667000"/>
            <a:ext cx="8382000" cy="646113"/>
          </a:xfrm>
          <a:prstGeom prst="rect">
            <a:avLst/>
          </a:prstGeom>
          <a:noFill/>
        </p:spPr>
        <p:txBody>
          <a:bodyPr>
            <a:spAutoFit/>
          </a:bodyPr>
          <a:lstStyle/>
          <a:p>
            <a:pPr fontAlgn="auto">
              <a:spcBef>
                <a:spcPts val="0"/>
              </a:spcBef>
              <a:spcAft>
                <a:spcPts val="0"/>
              </a:spcAft>
              <a:defRPr/>
            </a:pPr>
            <a:r>
              <a:rPr lang="en-US" sz="3600" b="1" dirty="0">
                <a:solidFill>
                  <a:schemeClr val="tx2">
                    <a:lumMod val="75000"/>
                  </a:schemeClr>
                </a:solidFill>
                <a:latin typeface="+mn-lt"/>
              </a:rPr>
              <a:t>Treatment- </a:t>
            </a:r>
          </a:p>
        </p:txBody>
      </p:sp>
      <p:sp>
        <p:nvSpPr>
          <p:cNvPr id="11" name="TextBox 10"/>
          <p:cNvSpPr txBox="1"/>
          <p:nvPr/>
        </p:nvSpPr>
        <p:spPr>
          <a:xfrm>
            <a:off x="381000" y="3179763"/>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A specific condition applied to all individuals in an experiment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38400" y="1022904"/>
            <a:ext cx="4191000" cy="523220"/>
          </a:xfrm>
          <a:prstGeom prst="rect">
            <a:avLst/>
          </a:prstGeom>
          <a:noFill/>
        </p:spPr>
        <p:txBody>
          <a:bodyPr wrap="square">
            <a:spAutoFit/>
          </a:bodyPr>
          <a:lstStyle/>
          <a:p>
            <a:pPr fontAlgn="auto">
              <a:spcBef>
                <a:spcPts val="0"/>
              </a:spcBef>
              <a:spcAft>
                <a:spcPts val="0"/>
              </a:spcAft>
              <a:defRPr/>
            </a:pPr>
            <a:r>
              <a:rPr lang="en-US" sz="2800" b="1" dirty="0">
                <a:solidFill>
                  <a:schemeClr val="tx2">
                    <a:lumMod val="75000"/>
                  </a:schemeClr>
                </a:solidFill>
                <a:latin typeface="+mn-lt"/>
              </a:rPr>
              <a:t>Example 1:</a:t>
            </a:r>
            <a:r>
              <a:rPr lang="en-US" sz="2800" dirty="0">
                <a:solidFill>
                  <a:schemeClr val="tx2">
                    <a:lumMod val="75000"/>
                  </a:schemeClr>
                </a:solidFill>
                <a:latin typeface="+mn-lt"/>
              </a:rPr>
              <a:t> </a:t>
            </a:r>
            <a:r>
              <a:rPr lang="en-US" sz="2800" dirty="0" smtClean="0">
                <a:solidFill>
                  <a:schemeClr val="tx2">
                    <a:lumMod val="75000"/>
                  </a:schemeClr>
                </a:solidFill>
                <a:latin typeface="+mn-lt"/>
              </a:rPr>
              <a:t>Read through it</a:t>
            </a:r>
            <a:endParaRPr lang="en-US" sz="2800" b="1" dirty="0">
              <a:solidFill>
                <a:schemeClr val="tx2">
                  <a:lumMod val="75000"/>
                </a:schemeClr>
              </a:solidFill>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76200"/>
            <a:ext cx="9067800" cy="6986588"/>
          </a:xfrm>
          <a:prstGeom prst="rect">
            <a:avLst/>
          </a:prstGeom>
          <a:noFill/>
        </p:spPr>
        <p:txBody>
          <a:bodyPr>
            <a:spAutoFit/>
          </a:bodyPr>
          <a:lstStyle/>
          <a:p>
            <a:pPr fontAlgn="auto">
              <a:spcBef>
                <a:spcPts val="0"/>
              </a:spcBef>
              <a:spcAft>
                <a:spcPts val="0"/>
              </a:spcAft>
              <a:defRPr/>
            </a:pPr>
            <a:r>
              <a:rPr lang="en-US" sz="2800" b="1" dirty="0">
                <a:solidFill>
                  <a:schemeClr val="tx2">
                    <a:lumMod val="75000"/>
                  </a:schemeClr>
                </a:solidFill>
                <a:latin typeface="+mn-lt"/>
              </a:rPr>
              <a:t>Example 2:</a:t>
            </a:r>
            <a:r>
              <a:rPr lang="en-US" sz="2800" dirty="0">
                <a:solidFill>
                  <a:schemeClr val="tx2">
                    <a:lumMod val="75000"/>
                  </a:schemeClr>
                </a:solidFill>
                <a:latin typeface="+mn-lt"/>
              </a:rPr>
              <a:t> I want to test out a new plant food.  So I take 20 plants, and give half the new plant food and half no food at all.  All of the plants get the same amount of water and sunlight each day.  After 30 days, I measure the height that the plant has grown, and also how many flowers it has on it.  </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smtClean="0">
                <a:solidFill>
                  <a:schemeClr val="tx2">
                    <a:lumMod val="75000"/>
                  </a:schemeClr>
                </a:solidFill>
                <a:latin typeface="+mn-lt"/>
              </a:rPr>
              <a:t>	Subjects/Individuals: 20 plants (individuals)</a:t>
            </a:r>
            <a:endParaRPr lang="en-US" sz="2800" dirty="0">
              <a:solidFill>
                <a:schemeClr val="tx2">
                  <a:lumMod val="75000"/>
                </a:schemeClr>
              </a:solidFill>
              <a:latin typeface="+mn-lt"/>
            </a:endParaRP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a:t>
            </a:r>
            <a:r>
              <a:rPr lang="en-US" sz="2800" dirty="0" smtClean="0">
                <a:solidFill>
                  <a:schemeClr val="tx2">
                    <a:lumMod val="75000"/>
                  </a:schemeClr>
                </a:solidFill>
                <a:latin typeface="+mn-lt"/>
              </a:rPr>
              <a:t>Treatments:</a:t>
            </a:r>
            <a:endParaRPr lang="en-US" sz="2800" dirty="0">
              <a:solidFill>
                <a:schemeClr val="tx2">
                  <a:lumMod val="75000"/>
                </a:schemeClr>
              </a:solidFill>
              <a:latin typeface="+mn-lt"/>
            </a:endParaRP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Explanatory Variable</a:t>
            </a:r>
            <a:r>
              <a:rPr lang="en-US" sz="2800" dirty="0" smtClean="0">
                <a:solidFill>
                  <a:schemeClr val="tx2">
                    <a:lumMod val="75000"/>
                  </a:schemeClr>
                </a:solidFill>
                <a:latin typeface="+mn-lt"/>
              </a:rPr>
              <a:t>: plant food</a:t>
            </a:r>
            <a:endParaRPr lang="en-US" sz="2800" dirty="0">
              <a:solidFill>
                <a:schemeClr val="tx2">
                  <a:lumMod val="75000"/>
                </a:schemeClr>
              </a:solidFill>
              <a:latin typeface="+mn-lt"/>
            </a:endParaRP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Response Variable: </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Experiment or Obs. Study:</a:t>
            </a:r>
          </a:p>
          <a:p>
            <a:pPr fontAlgn="auto">
              <a:spcBef>
                <a:spcPts val="0"/>
              </a:spcBef>
              <a:spcAft>
                <a:spcPts val="0"/>
              </a:spcAft>
              <a:defRPr/>
            </a:pPr>
            <a:r>
              <a:rPr lang="en-US" sz="2800" dirty="0">
                <a:solidFill>
                  <a:schemeClr val="tx2">
                    <a:lumMod val="75000"/>
                  </a:schemeClr>
                </a:solidFill>
                <a:latin typeface="+mn-lt"/>
              </a:rPr>
              <a:t> </a:t>
            </a:r>
          </a:p>
        </p:txBody>
      </p:sp>
      <p:sp>
        <p:nvSpPr>
          <p:cNvPr id="3" name="TextBox 2"/>
          <p:cNvSpPr txBox="1"/>
          <p:nvPr/>
        </p:nvSpPr>
        <p:spPr>
          <a:xfrm>
            <a:off x="2819400" y="3515380"/>
            <a:ext cx="5638800" cy="523220"/>
          </a:xfrm>
          <a:prstGeom prst="rect">
            <a:avLst/>
          </a:prstGeom>
          <a:noFill/>
        </p:spPr>
        <p:txBody>
          <a:bodyPr wrap="square" rtlCol="0">
            <a:spAutoFit/>
          </a:bodyPr>
          <a:lstStyle/>
          <a:p>
            <a:r>
              <a:rPr lang="en-US" sz="2800" dirty="0" smtClean="0"/>
              <a:t>New </a:t>
            </a:r>
            <a:r>
              <a:rPr lang="en-US" sz="2800" dirty="0" smtClean="0"/>
              <a:t>plant food &amp; no plant food</a:t>
            </a:r>
            <a:endParaRPr lang="en-US" sz="2800" dirty="0"/>
          </a:p>
        </p:txBody>
      </p:sp>
      <p:sp>
        <p:nvSpPr>
          <p:cNvPr id="4" name="TextBox 3"/>
          <p:cNvSpPr txBox="1"/>
          <p:nvPr/>
        </p:nvSpPr>
        <p:spPr>
          <a:xfrm>
            <a:off x="3962400" y="5257800"/>
            <a:ext cx="4495800" cy="523220"/>
          </a:xfrm>
          <a:prstGeom prst="rect">
            <a:avLst/>
          </a:prstGeom>
          <a:noFill/>
        </p:spPr>
        <p:txBody>
          <a:bodyPr wrap="square" rtlCol="0">
            <a:spAutoFit/>
          </a:bodyPr>
          <a:lstStyle/>
          <a:p>
            <a:r>
              <a:rPr lang="en-US" sz="2800" dirty="0" smtClean="0"/>
              <a:t>Height and # of flowers </a:t>
            </a:r>
            <a:endParaRPr lang="en-US" sz="2800" dirty="0"/>
          </a:p>
        </p:txBody>
      </p:sp>
      <p:sp>
        <p:nvSpPr>
          <p:cNvPr id="5" name="TextBox 4"/>
          <p:cNvSpPr txBox="1"/>
          <p:nvPr/>
        </p:nvSpPr>
        <p:spPr>
          <a:xfrm>
            <a:off x="4953000" y="6096000"/>
            <a:ext cx="3886200" cy="523220"/>
          </a:xfrm>
          <a:prstGeom prst="rect">
            <a:avLst/>
          </a:prstGeom>
          <a:noFill/>
        </p:spPr>
        <p:txBody>
          <a:bodyPr wrap="square" rtlCol="0">
            <a:spAutoFit/>
          </a:bodyPr>
          <a:lstStyle/>
          <a:p>
            <a:r>
              <a:rPr lang="en-US" sz="2800" dirty="0" smtClean="0"/>
              <a:t>Experiment</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76200"/>
            <a:ext cx="9067800" cy="6678751"/>
          </a:xfrm>
          <a:prstGeom prst="rect">
            <a:avLst/>
          </a:prstGeom>
          <a:noFill/>
        </p:spPr>
        <p:txBody>
          <a:bodyPr>
            <a:spAutoFit/>
          </a:bodyPr>
          <a:lstStyle/>
          <a:p>
            <a:pPr fontAlgn="auto">
              <a:spcBef>
                <a:spcPts val="0"/>
              </a:spcBef>
              <a:spcAft>
                <a:spcPts val="0"/>
              </a:spcAft>
              <a:defRPr/>
            </a:pPr>
            <a:r>
              <a:rPr lang="en-US" sz="2400" b="1" dirty="0">
                <a:solidFill>
                  <a:schemeClr val="tx2">
                    <a:lumMod val="75000"/>
                  </a:schemeClr>
                </a:solidFill>
                <a:latin typeface="+mn-lt"/>
              </a:rPr>
              <a:t>Example </a:t>
            </a:r>
            <a:r>
              <a:rPr lang="en-US" sz="2400" b="1" dirty="0" smtClean="0">
                <a:solidFill>
                  <a:schemeClr val="tx2">
                    <a:lumMod val="75000"/>
                  </a:schemeClr>
                </a:solidFill>
                <a:latin typeface="+mn-lt"/>
              </a:rPr>
              <a:t>3: </a:t>
            </a:r>
            <a:r>
              <a:rPr lang="en-US" sz="2400" dirty="0" smtClean="0"/>
              <a:t>Effect </a:t>
            </a:r>
            <a:r>
              <a:rPr lang="en-US" sz="2400" dirty="0"/>
              <a:t>of AP classes on college acceptances.  I get a list of all students in a high school, as well as the number of AP classes each student took over their 4 years of HS.  I then obtain the % of </a:t>
            </a:r>
            <a:r>
              <a:rPr lang="en-US" sz="2400" dirty="0" smtClean="0"/>
              <a:t>colleges </a:t>
            </a:r>
            <a:r>
              <a:rPr lang="en-US" sz="2400" dirty="0"/>
              <a:t>they were accepted into.  I compare the % acceptance for the students who did not take AP classes to those that did. </a:t>
            </a:r>
            <a:r>
              <a:rPr lang="en-US" sz="2800" dirty="0">
                <a:solidFill>
                  <a:schemeClr val="tx2">
                    <a:lumMod val="75000"/>
                  </a:schemeClr>
                </a:solidFill>
                <a:latin typeface="+mn-lt"/>
              </a:rPr>
              <a:t> </a:t>
            </a:r>
          </a:p>
          <a:p>
            <a:pPr fontAlgn="auto">
              <a:spcBef>
                <a:spcPts val="0"/>
              </a:spcBef>
              <a:spcAft>
                <a:spcPts val="0"/>
              </a:spcAft>
              <a:defRPr/>
            </a:pPr>
            <a:r>
              <a:rPr lang="en-US" sz="2800" dirty="0" smtClean="0">
                <a:solidFill>
                  <a:schemeClr val="tx2">
                    <a:lumMod val="75000"/>
                  </a:schemeClr>
                </a:solidFill>
                <a:latin typeface="+mn-lt"/>
              </a:rPr>
              <a:t>	Subjects/Individuals:</a:t>
            </a:r>
            <a:endParaRPr lang="en-US" sz="2800" dirty="0">
              <a:solidFill>
                <a:schemeClr val="tx2">
                  <a:lumMod val="75000"/>
                </a:schemeClr>
              </a:solidFill>
              <a:latin typeface="+mn-lt"/>
            </a:endParaRP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Treatment:</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Explanatory Variable:</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Response Variable: </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Experiment or Obs. Study</a:t>
            </a:r>
            <a:r>
              <a:rPr lang="en-US" sz="2800" dirty="0" smtClean="0">
                <a:solidFill>
                  <a:schemeClr val="tx2">
                    <a:lumMod val="75000"/>
                  </a:schemeClr>
                </a:solidFill>
                <a:latin typeface="+mn-lt"/>
              </a:rPr>
              <a:t>: Observational Study</a:t>
            </a:r>
            <a:endParaRPr lang="en-US" sz="2800" dirty="0">
              <a:solidFill>
                <a:schemeClr val="tx2">
                  <a:lumMod val="75000"/>
                </a:schemeClr>
              </a:solidFill>
              <a:latin typeface="+mn-lt"/>
            </a:endParaRPr>
          </a:p>
          <a:p>
            <a:pPr fontAlgn="auto">
              <a:spcBef>
                <a:spcPts val="0"/>
              </a:spcBef>
              <a:spcAft>
                <a:spcPts val="0"/>
              </a:spcAft>
              <a:defRPr/>
            </a:pPr>
            <a:r>
              <a:rPr lang="en-US" sz="2800" dirty="0">
                <a:solidFill>
                  <a:schemeClr val="tx2">
                    <a:lumMod val="75000"/>
                  </a:schemeClr>
                </a:solidFill>
                <a:latin typeface="+mn-lt"/>
              </a:rPr>
              <a:t> </a:t>
            </a:r>
          </a:p>
        </p:txBody>
      </p:sp>
      <p:sp>
        <p:nvSpPr>
          <p:cNvPr id="4" name="TextBox 3"/>
          <p:cNvSpPr txBox="1"/>
          <p:nvPr/>
        </p:nvSpPr>
        <p:spPr>
          <a:xfrm>
            <a:off x="4038600" y="2286000"/>
            <a:ext cx="4495800" cy="523220"/>
          </a:xfrm>
          <a:prstGeom prst="rect">
            <a:avLst/>
          </a:prstGeom>
          <a:noFill/>
        </p:spPr>
        <p:txBody>
          <a:bodyPr wrap="square" rtlCol="0">
            <a:spAutoFit/>
          </a:bodyPr>
          <a:lstStyle/>
          <a:p>
            <a:r>
              <a:rPr lang="en-US" sz="2800" dirty="0" smtClean="0"/>
              <a:t>Subjects: </a:t>
            </a:r>
            <a:r>
              <a:rPr lang="en-US" sz="2800" dirty="0" smtClean="0"/>
              <a:t>HS students </a:t>
            </a:r>
            <a:endParaRPr lang="en-US" sz="2800" dirty="0"/>
          </a:p>
        </p:txBody>
      </p:sp>
      <p:sp>
        <p:nvSpPr>
          <p:cNvPr id="5" name="TextBox 4"/>
          <p:cNvSpPr txBox="1"/>
          <p:nvPr/>
        </p:nvSpPr>
        <p:spPr>
          <a:xfrm>
            <a:off x="2819400" y="3153965"/>
            <a:ext cx="4495800" cy="523220"/>
          </a:xfrm>
          <a:prstGeom prst="rect">
            <a:avLst/>
          </a:prstGeom>
          <a:noFill/>
        </p:spPr>
        <p:txBody>
          <a:bodyPr wrap="square" rtlCol="0">
            <a:spAutoFit/>
          </a:bodyPr>
          <a:lstStyle/>
          <a:p>
            <a:r>
              <a:rPr lang="en-US" sz="2800" dirty="0" smtClean="0"/>
              <a:t>None!</a:t>
            </a:r>
            <a:endParaRPr lang="en-US" sz="2800" dirty="0"/>
          </a:p>
        </p:txBody>
      </p:sp>
      <p:sp>
        <p:nvSpPr>
          <p:cNvPr id="6" name="TextBox 5"/>
          <p:cNvSpPr txBox="1"/>
          <p:nvPr/>
        </p:nvSpPr>
        <p:spPr>
          <a:xfrm>
            <a:off x="4114800" y="4038600"/>
            <a:ext cx="4495800" cy="523220"/>
          </a:xfrm>
          <a:prstGeom prst="rect">
            <a:avLst/>
          </a:prstGeom>
          <a:noFill/>
        </p:spPr>
        <p:txBody>
          <a:bodyPr wrap="square" rtlCol="0">
            <a:spAutoFit/>
          </a:bodyPr>
          <a:lstStyle/>
          <a:p>
            <a:r>
              <a:rPr lang="en-US" sz="2800" dirty="0" smtClean="0"/>
              <a:t># of AP Classes</a:t>
            </a:r>
            <a:endParaRPr lang="en-US" sz="2800" dirty="0"/>
          </a:p>
        </p:txBody>
      </p:sp>
      <p:sp>
        <p:nvSpPr>
          <p:cNvPr id="7" name="TextBox 6"/>
          <p:cNvSpPr txBox="1"/>
          <p:nvPr/>
        </p:nvSpPr>
        <p:spPr>
          <a:xfrm>
            <a:off x="3886200" y="4886980"/>
            <a:ext cx="4495800" cy="523220"/>
          </a:xfrm>
          <a:prstGeom prst="rect">
            <a:avLst/>
          </a:prstGeom>
          <a:noFill/>
        </p:spPr>
        <p:txBody>
          <a:bodyPr wrap="square" rtlCol="0">
            <a:spAutoFit/>
          </a:bodyPr>
          <a:lstStyle/>
          <a:p>
            <a:r>
              <a:rPr lang="en-US" sz="2800" dirty="0" smtClean="0"/>
              <a:t>% college acceptance</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76200"/>
            <a:ext cx="9067800" cy="584200"/>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EXPERIMENTING BADLY</a:t>
            </a:r>
          </a:p>
        </p:txBody>
      </p:sp>
      <p:sp>
        <p:nvSpPr>
          <p:cNvPr id="4" name="TextBox 3"/>
          <p:cNvSpPr txBox="1"/>
          <p:nvPr/>
        </p:nvSpPr>
        <p:spPr>
          <a:xfrm>
            <a:off x="76200" y="609600"/>
            <a:ext cx="9067800" cy="584200"/>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Lurking </a:t>
            </a:r>
            <a:r>
              <a:rPr lang="en-US" sz="3200" b="1" dirty="0" smtClean="0">
                <a:solidFill>
                  <a:schemeClr val="tx2">
                    <a:lumMod val="75000"/>
                  </a:schemeClr>
                </a:solidFill>
                <a:latin typeface="+mn-lt"/>
              </a:rPr>
              <a:t>Variables- </a:t>
            </a:r>
            <a:endParaRPr lang="en-US" sz="3200" b="1" dirty="0">
              <a:solidFill>
                <a:schemeClr val="tx2">
                  <a:lumMod val="75000"/>
                </a:schemeClr>
              </a:solidFill>
              <a:latin typeface="+mn-lt"/>
            </a:endParaRPr>
          </a:p>
        </p:txBody>
      </p:sp>
      <p:sp>
        <p:nvSpPr>
          <p:cNvPr id="5" name="TextBox 4"/>
          <p:cNvSpPr txBox="1"/>
          <p:nvPr/>
        </p:nvSpPr>
        <p:spPr>
          <a:xfrm>
            <a:off x="228600" y="1219200"/>
            <a:ext cx="9067800" cy="2000548"/>
          </a:xfrm>
          <a:prstGeom prst="rect">
            <a:avLst/>
          </a:prstGeom>
          <a:noFill/>
        </p:spPr>
        <p:txBody>
          <a:bodyPr>
            <a:spAutoFit/>
          </a:bodyPr>
          <a:lstStyle/>
          <a:p>
            <a:pPr fontAlgn="auto">
              <a:spcBef>
                <a:spcPts val="0"/>
              </a:spcBef>
              <a:spcAft>
                <a:spcPts val="0"/>
              </a:spcAft>
              <a:defRPr/>
            </a:pPr>
            <a:r>
              <a:rPr lang="en-US" sz="3200" dirty="0">
                <a:solidFill>
                  <a:schemeClr val="tx2">
                    <a:lumMod val="75000"/>
                  </a:schemeClr>
                </a:solidFill>
                <a:latin typeface="+mn-lt"/>
              </a:rPr>
              <a:t>* A variable that has an important effect on the relationship among the variables in a study but is not included in the </a:t>
            </a:r>
            <a:r>
              <a:rPr lang="en-US" sz="3200" dirty="0" err="1" smtClean="0">
                <a:solidFill>
                  <a:schemeClr val="tx2">
                    <a:lumMod val="75000"/>
                  </a:schemeClr>
                </a:solidFill>
                <a:latin typeface="+mn-lt"/>
              </a:rPr>
              <a:t>expt</a:t>
            </a:r>
            <a:r>
              <a:rPr lang="en-US" sz="3200" dirty="0" smtClean="0">
                <a:solidFill>
                  <a:schemeClr val="tx2">
                    <a:lumMod val="75000"/>
                  </a:schemeClr>
                </a:solidFill>
                <a:latin typeface="+mn-lt"/>
              </a:rPr>
              <a:t>/study </a:t>
            </a:r>
            <a:r>
              <a:rPr lang="en-US" sz="2800" i="1" dirty="0">
                <a:solidFill>
                  <a:schemeClr val="tx2">
                    <a:lumMod val="75000"/>
                  </a:schemeClr>
                </a:solidFill>
                <a:latin typeface="+mn-lt"/>
              </a:rPr>
              <a:t>(is not one of the </a:t>
            </a:r>
            <a:r>
              <a:rPr lang="en-US" sz="2800" i="1" dirty="0" smtClean="0">
                <a:solidFill>
                  <a:schemeClr val="tx2">
                    <a:lumMod val="75000"/>
                  </a:schemeClr>
                </a:solidFill>
                <a:latin typeface="+mn-lt"/>
              </a:rPr>
              <a:t>Explanatory </a:t>
            </a:r>
            <a:r>
              <a:rPr lang="en-US" sz="2800" i="1" dirty="0">
                <a:solidFill>
                  <a:schemeClr val="tx2">
                    <a:lumMod val="75000"/>
                  </a:schemeClr>
                </a:solidFill>
                <a:latin typeface="+mn-lt"/>
              </a:rPr>
              <a:t>Variables)</a:t>
            </a:r>
          </a:p>
        </p:txBody>
      </p:sp>
      <p:sp>
        <p:nvSpPr>
          <p:cNvPr id="6" name="TextBox 5"/>
          <p:cNvSpPr txBox="1"/>
          <p:nvPr/>
        </p:nvSpPr>
        <p:spPr>
          <a:xfrm>
            <a:off x="76200" y="3611563"/>
            <a:ext cx="9067800" cy="585787"/>
          </a:xfrm>
          <a:prstGeom prst="rect">
            <a:avLst/>
          </a:prstGeom>
          <a:noFill/>
        </p:spPr>
        <p:txBody>
          <a:bodyPr>
            <a:spAutoFit/>
          </a:bodyPr>
          <a:lstStyle/>
          <a:p>
            <a:pPr fontAlgn="auto">
              <a:spcBef>
                <a:spcPts val="0"/>
              </a:spcBef>
              <a:spcAft>
                <a:spcPts val="0"/>
              </a:spcAft>
              <a:defRPr/>
            </a:pPr>
            <a:r>
              <a:rPr lang="en-US" sz="3200" b="1" dirty="0" smtClean="0">
                <a:solidFill>
                  <a:schemeClr val="tx2">
                    <a:lumMod val="75000"/>
                  </a:schemeClr>
                </a:solidFill>
                <a:latin typeface="+mn-lt"/>
              </a:rPr>
              <a:t>Confounded Variables- </a:t>
            </a:r>
            <a:endParaRPr lang="en-US" sz="3200" b="1" dirty="0">
              <a:solidFill>
                <a:schemeClr val="tx2">
                  <a:lumMod val="75000"/>
                </a:schemeClr>
              </a:solidFill>
              <a:latin typeface="+mn-lt"/>
            </a:endParaRPr>
          </a:p>
        </p:txBody>
      </p:sp>
      <p:sp>
        <p:nvSpPr>
          <p:cNvPr id="7" name="TextBox 6"/>
          <p:cNvSpPr txBox="1"/>
          <p:nvPr/>
        </p:nvSpPr>
        <p:spPr>
          <a:xfrm>
            <a:off x="228600" y="4221163"/>
            <a:ext cx="9067800" cy="2000548"/>
          </a:xfrm>
          <a:prstGeom prst="rect">
            <a:avLst/>
          </a:prstGeom>
          <a:noFill/>
        </p:spPr>
        <p:txBody>
          <a:bodyPr>
            <a:spAutoFit/>
          </a:bodyPr>
          <a:lstStyle/>
          <a:p>
            <a:pPr fontAlgn="auto">
              <a:spcBef>
                <a:spcPts val="0"/>
              </a:spcBef>
              <a:spcAft>
                <a:spcPts val="0"/>
              </a:spcAft>
              <a:defRPr/>
            </a:pPr>
            <a:r>
              <a:rPr lang="en-US" sz="3200" dirty="0">
                <a:solidFill>
                  <a:schemeClr val="tx2">
                    <a:lumMod val="75000"/>
                  </a:schemeClr>
                </a:solidFill>
                <a:latin typeface="+mn-lt"/>
              </a:rPr>
              <a:t>* Two variables are said to be confounded when their effects on a response variable cannot be separated from each other.  </a:t>
            </a:r>
            <a:r>
              <a:rPr lang="en-US" sz="2800" i="1" dirty="0" smtClean="0">
                <a:solidFill>
                  <a:schemeClr val="tx2">
                    <a:lumMod val="75000"/>
                  </a:schemeClr>
                </a:solidFill>
                <a:latin typeface="+mn-lt"/>
              </a:rPr>
              <a:t>(there is more than one </a:t>
            </a:r>
            <a:r>
              <a:rPr lang="en-US" sz="2800" i="1" dirty="0" err="1">
                <a:solidFill>
                  <a:schemeClr val="tx2">
                    <a:lumMod val="75000"/>
                  </a:schemeClr>
                </a:solidFill>
                <a:latin typeface="+mn-lt"/>
              </a:rPr>
              <a:t>E</a:t>
            </a:r>
            <a:r>
              <a:rPr lang="en-US" sz="2800" i="1" dirty="0" err="1" smtClean="0">
                <a:solidFill>
                  <a:schemeClr val="tx2">
                    <a:lumMod val="75000"/>
                  </a:schemeClr>
                </a:solidFill>
                <a:latin typeface="+mn-lt"/>
              </a:rPr>
              <a:t>xplan</a:t>
            </a:r>
            <a:r>
              <a:rPr lang="en-US" sz="2800" i="1" dirty="0" smtClean="0">
                <a:solidFill>
                  <a:schemeClr val="tx2">
                    <a:lumMod val="75000"/>
                  </a:schemeClr>
                </a:solidFill>
                <a:latin typeface="+mn-lt"/>
              </a:rPr>
              <a:t>. Variable and you can’t tell which one is affecting the response var.)</a:t>
            </a:r>
            <a:endParaRPr lang="en-US" sz="2800" i="1" dirty="0">
              <a:solidFill>
                <a:schemeClr val="tx2">
                  <a:lumMod val="75000"/>
                </a:schemeClr>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linds(horizont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76200"/>
            <a:ext cx="9067800" cy="584200"/>
          </a:xfrm>
          <a:prstGeom prst="rect">
            <a:avLst/>
          </a:prstGeom>
          <a:noFill/>
        </p:spPr>
        <p:txBody>
          <a:bodyPr>
            <a:spAutoFit/>
          </a:bodyPr>
          <a:lstStyle/>
          <a:p>
            <a:pPr fontAlgn="auto">
              <a:spcBef>
                <a:spcPts val="0"/>
              </a:spcBef>
              <a:spcAft>
                <a:spcPts val="0"/>
              </a:spcAft>
              <a:defRPr/>
            </a:pPr>
            <a:r>
              <a:rPr lang="en-US" sz="3200" b="1" dirty="0" smtClean="0">
                <a:solidFill>
                  <a:schemeClr val="tx2">
                    <a:lumMod val="75000"/>
                  </a:schemeClr>
                </a:solidFill>
                <a:latin typeface="+mn-lt"/>
              </a:rPr>
              <a:t>Clinical Trials- </a:t>
            </a:r>
            <a:endParaRPr lang="en-US" sz="3200" b="1" dirty="0">
              <a:solidFill>
                <a:schemeClr val="tx2">
                  <a:lumMod val="75000"/>
                </a:schemeClr>
              </a:solidFill>
              <a:latin typeface="+mn-lt"/>
            </a:endParaRPr>
          </a:p>
        </p:txBody>
      </p:sp>
      <p:sp>
        <p:nvSpPr>
          <p:cNvPr id="3" name="TextBox 2"/>
          <p:cNvSpPr txBox="1"/>
          <p:nvPr/>
        </p:nvSpPr>
        <p:spPr>
          <a:xfrm>
            <a:off x="76200" y="685800"/>
            <a:ext cx="9067800" cy="1077218"/>
          </a:xfrm>
          <a:prstGeom prst="rect">
            <a:avLst/>
          </a:prstGeom>
          <a:noFill/>
        </p:spPr>
        <p:txBody>
          <a:bodyPr>
            <a:spAutoFit/>
          </a:bodyPr>
          <a:lstStyle/>
          <a:p>
            <a:pPr fontAlgn="auto">
              <a:spcBef>
                <a:spcPts val="0"/>
              </a:spcBef>
              <a:spcAft>
                <a:spcPts val="0"/>
              </a:spcAft>
              <a:defRPr/>
            </a:pPr>
            <a:r>
              <a:rPr lang="en-US" sz="3200" dirty="0" smtClean="0">
                <a:solidFill>
                  <a:schemeClr val="tx2">
                    <a:lumMod val="75000"/>
                  </a:schemeClr>
                </a:solidFill>
                <a:latin typeface="+mn-lt"/>
              </a:rPr>
              <a:t>* Experiments that study the effectiveness of medical treatments on actual patients. </a:t>
            </a:r>
            <a:endParaRPr lang="en-US" sz="2800" i="1" dirty="0">
              <a:solidFill>
                <a:schemeClr val="tx2">
                  <a:lumMod val="75000"/>
                </a:schemeClr>
              </a:solidFill>
              <a:latin typeface="+mn-lt"/>
            </a:endParaRPr>
          </a:p>
        </p:txBody>
      </p:sp>
      <p:sp>
        <p:nvSpPr>
          <p:cNvPr id="5" name="TextBox 4"/>
          <p:cNvSpPr txBox="1"/>
          <p:nvPr/>
        </p:nvSpPr>
        <p:spPr>
          <a:xfrm>
            <a:off x="76200" y="3605213"/>
            <a:ext cx="9067800" cy="585787"/>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Placebo effect-</a:t>
            </a:r>
          </a:p>
        </p:txBody>
      </p:sp>
      <p:sp>
        <p:nvSpPr>
          <p:cNvPr id="6" name="TextBox 5"/>
          <p:cNvSpPr txBox="1"/>
          <p:nvPr/>
        </p:nvSpPr>
        <p:spPr>
          <a:xfrm>
            <a:off x="76200" y="4104382"/>
            <a:ext cx="9067800" cy="1077218"/>
          </a:xfrm>
          <a:prstGeom prst="rect">
            <a:avLst/>
          </a:prstGeom>
          <a:noFill/>
        </p:spPr>
        <p:txBody>
          <a:bodyPr>
            <a:spAutoFit/>
          </a:bodyPr>
          <a:lstStyle/>
          <a:p>
            <a:pPr fontAlgn="auto">
              <a:spcBef>
                <a:spcPts val="0"/>
              </a:spcBef>
              <a:spcAft>
                <a:spcPts val="0"/>
              </a:spcAft>
              <a:defRPr/>
            </a:pPr>
            <a:r>
              <a:rPr lang="en-US" sz="3200" dirty="0">
                <a:solidFill>
                  <a:schemeClr val="tx2">
                    <a:lumMod val="75000"/>
                  </a:schemeClr>
                </a:solidFill>
                <a:latin typeface="+mn-lt"/>
              </a:rPr>
              <a:t>* When an individual reacts to the </a:t>
            </a:r>
            <a:r>
              <a:rPr lang="en-US" sz="3200" dirty="0" smtClean="0">
                <a:solidFill>
                  <a:schemeClr val="tx2">
                    <a:lumMod val="75000"/>
                  </a:schemeClr>
                </a:solidFill>
                <a:latin typeface="+mn-lt"/>
              </a:rPr>
              <a:t>placebo</a:t>
            </a:r>
            <a:endParaRPr lang="en-US" sz="3200" dirty="0">
              <a:solidFill>
                <a:schemeClr val="tx2">
                  <a:lumMod val="75000"/>
                </a:schemeClr>
              </a:solidFill>
              <a:latin typeface="+mn-lt"/>
            </a:endParaRPr>
          </a:p>
          <a:p>
            <a:pPr fontAlgn="auto">
              <a:spcBef>
                <a:spcPts val="0"/>
              </a:spcBef>
              <a:spcAft>
                <a:spcPts val="0"/>
              </a:spcAft>
              <a:defRPr/>
            </a:pPr>
            <a:r>
              <a:rPr lang="en-US" sz="3200" dirty="0">
                <a:solidFill>
                  <a:schemeClr val="tx2">
                    <a:lumMod val="75000"/>
                  </a:schemeClr>
                </a:solidFill>
                <a:latin typeface="+mn-lt"/>
              </a:rPr>
              <a:t>* The reaction can be positive or negative</a:t>
            </a:r>
          </a:p>
        </p:txBody>
      </p:sp>
      <p:sp>
        <p:nvSpPr>
          <p:cNvPr id="7" name="TextBox 6"/>
          <p:cNvSpPr txBox="1"/>
          <p:nvPr/>
        </p:nvSpPr>
        <p:spPr>
          <a:xfrm>
            <a:off x="1143000" y="5211763"/>
            <a:ext cx="7772400" cy="1570037"/>
          </a:xfrm>
          <a:prstGeom prst="rect">
            <a:avLst/>
          </a:prstGeom>
          <a:noFill/>
        </p:spPr>
        <p:txBody>
          <a:bodyPr>
            <a:spAutoFit/>
          </a:bodyPr>
          <a:lstStyle/>
          <a:p>
            <a:pPr fontAlgn="auto">
              <a:spcBef>
                <a:spcPts val="0"/>
              </a:spcBef>
              <a:spcAft>
                <a:spcPts val="0"/>
              </a:spcAft>
              <a:defRPr/>
            </a:pPr>
            <a:r>
              <a:rPr lang="en-US" sz="3200" i="1" dirty="0">
                <a:solidFill>
                  <a:schemeClr val="tx2">
                    <a:lumMod val="75000"/>
                  </a:schemeClr>
                </a:solidFill>
                <a:latin typeface="+mn-lt"/>
              </a:rPr>
              <a:t>* Example:  feeling better because of sugar pill, claiming you are performing better because of “vitamin” water</a:t>
            </a:r>
            <a:endParaRPr lang="en-US" sz="2800" i="1" dirty="0">
              <a:solidFill>
                <a:schemeClr val="tx2">
                  <a:lumMod val="75000"/>
                </a:schemeClr>
              </a:solidFill>
              <a:latin typeface="+mn-lt"/>
            </a:endParaRPr>
          </a:p>
        </p:txBody>
      </p:sp>
      <p:sp>
        <p:nvSpPr>
          <p:cNvPr id="8" name="TextBox 7"/>
          <p:cNvSpPr txBox="1"/>
          <p:nvPr/>
        </p:nvSpPr>
        <p:spPr>
          <a:xfrm>
            <a:off x="76200" y="1828800"/>
            <a:ext cx="9067800" cy="584200"/>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Placebo-</a:t>
            </a:r>
          </a:p>
        </p:txBody>
      </p:sp>
      <p:sp>
        <p:nvSpPr>
          <p:cNvPr id="9" name="TextBox 8"/>
          <p:cNvSpPr txBox="1"/>
          <p:nvPr/>
        </p:nvSpPr>
        <p:spPr>
          <a:xfrm>
            <a:off x="228600" y="2438400"/>
            <a:ext cx="9067800" cy="584200"/>
          </a:xfrm>
          <a:prstGeom prst="rect">
            <a:avLst/>
          </a:prstGeom>
          <a:noFill/>
        </p:spPr>
        <p:txBody>
          <a:bodyPr>
            <a:spAutoFit/>
          </a:bodyPr>
          <a:lstStyle/>
          <a:p>
            <a:pPr fontAlgn="auto">
              <a:spcBef>
                <a:spcPts val="0"/>
              </a:spcBef>
              <a:spcAft>
                <a:spcPts val="0"/>
              </a:spcAft>
              <a:defRPr/>
            </a:pPr>
            <a:r>
              <a:rPr lang="en-US" sz="3200" dirty="0">
                <a:solidFill>
                  <a:schemeClr val="tx2">
                    <a:lumMod val="75000"/>
                  </a:schemeClr>
                </a:solidFill>
                <a:latin typeface="+mn-lt"/>
              </a:rPr>
              <a:t>* A dummy treatment</a:t>
            </a:r>
            <a:endParaRPr lang="en-US" sz="2800" i="1" dirty="0">
              <a:solidFill>
                <a:schemeClr val="tx2">
                  <a:lumMod val="75000"/>
                </a:schemeClr>
              </a:solidFill>
              <a:latin typeface="+mn-lt"/>
            </a:endParaRPr>
          </a:p>
        </p:txBody>
      </p:sp>
      <p:sp>
        <p:nvSpPr>
          <p:cNvPr id="10" name="TextBox 9"/>
          <p:cNvSpPr txBox="1"/>
          <p:nvPr/>
        </p:nvSpPr>
        <p:spPr>
          <a:xfrm>
            <a:off x="1524000" y="2997200"/>
            <a:ext cx="7772400" cy="584200"/>
          </a:xfrm>
          <a:prstGeom prst="rect">
            <a:avLst/>
          </a:prstGeom>
          <a:noFill/>
        </p:spPr>
        <p:txBody>
          <a:bodyPr>
            <a:spAutoFit/>
          </a:bodyPr>
          <a:lstStyle/>
          <a:p>
            <a:pPr fontAlgn="auto">
              <a:spcBef>
                <a:spcPts val="0"/>
              </a:spcBef>
              <a:spcAft>
                <a:spcPts val="0"/>
              </a:spcAft>
              <a:defRPr/>
            </a:pPr>
            <a:r>
              <a:rPr lang="en-US" sz="3200" i="1" dirty="0">
                <a:solidFill>
                  <a:schemeClr val="tx2">
                    <a:lumMod val="75000"/>
                  </a:schemeClr>
                </a:solidFill>
                <a:latin typeface="+mn-lt"/>
              </a:rPr>
              <a:t>* Example:  sugar pill, “vitamin” water</a:t>
            </a:r>
            <a:endParaRPr lang="en-US" sz="2800" i="1" dirty="0">
              <a:solidFill>
                <a:schemeClr val="tx2">
                  <a:lumMod val="75000"/>
                </a:schemeClr>
              </a:solidFill>
              <a:latin typeface="+mn-lt"/>
            </a:endParaRPr>
          </a:p>
        </p:txBody>
      </p:sp>
    </p:spTree>
    <p:extLst>
      <p:ext uri="{BB962C8B-B14F-4D97-AF65-F5344CB8AC3E}">
        <p14:creationId xmlns:p14="http://schemas.microsoft.com/office/powerpoint/2010/main" val="293725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linds(horizontal)">
                                      <p:cBhvr>
                                        <p:cTn id="26" dur="500"/>
                                        <p:tgtEl>
                                          <p:spTgt spid="5"/>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linds(horizontal)">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P spid="8" grpId="0"/>
      <p:bldP spid="9" grpId="0"/>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TotalTime>
  <Words>435</Words>
  <Application>Microsoft Office PowerPoint</Application>
  <PresentationFormat>On-screen Show (4:3)</PresentationFormat>
  <Paragraphs>61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SECTION 6.1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Lauren Senske</dc:creator>
  <cp:lastModifiedBy>Lauren McNelis</cp:lastModifiedBy>
  <cp:revision>13</cp:revision>
  <cp:lastPrinted>2012-04-09T10:37:39Z</cp:lastPrinted>
  <dcterms:created xsi:type="dcterms:W3CDTF">2009-09-22T21:21:58Z</dcterms:created>
  <dcterms:modified xsi:type="dcterms:W3CDTF">2012-04-09T12:34:10Z</dcterms:modified>
</cp:coreProperties>
</file>